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304" r:id="rId7"/>
    <p:sldId id="289" r:id="rId8"/>
    <p:sldId id="299" r:id="rId9"/>
    <p:sldId id="300" r:id="rId10"/>
    <p:sldId id="301" r:id="rId11"/>
    <p:sldId id="302" r:id="rId12"/>
    <p:sldId id="303" r:id="rId13"/>
    <p:sldId id="305" r:id="rId14"/>
    <p:sldId id="306" r:id="rId15"/>
    <p:sldId id="297" r:id="rId16"/>
    <p:sldId id="307" r:id="rId17"/>
    <p:sldId id="308" r:id="rId18"/>
    <p:sldId id="309" r:id="rId19"/>
    <p:sldId id="29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646" autoAdjust="0"/>
  </p:normalViewPr>
  <p:slideViewPr>
    <p:cSldViewPr snapToGrid="0">
      <p:cViewPr varScale="1">
        <p:scale>
          <a:sx n="102" d="100"/>
          <a:sy n="102" d="100"/>
        </p:scale>
        <p:origin x="870" y="108"/>
      </p:cViewPr>
      <p:guideLst/>
    </p:cSldViewPr>
  </p:slideViewPr>
  <p:outlineViewPr>
    <p:cViewPr>
      <p:scale>
        <a:sx n="33" d="100"/>
        <a:sy n="33" d="100"/>
      </p:scale>
      <p:origin x="0" y="-5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7325"/>
    </p:cViewPr>
  </p:sorterViewPr>
  <p:notesViewPr>
    <p:cSldViewPr snapToGrid="0">
      <p:cViewPr varScale="1">
        <p:scale>
          <a:sx n="58" d="100"/>
          <a:sy n="58" d="100"/>
        </p:scale>
        <p:origin x="2371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1/28/2025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0D7BD0-2D6B-881E-8BBE-DB59C7D5D1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37D0DCF-9BA3-9AA6-A409-B4EAD2531B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E157E52-C807-2627-2306-74FC7E9DE9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8FC4AA-DCD8-9DF4-E606-A97BB5DD02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973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5E750-0D1B-C2EA-7C23-5186F4C4F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E12B68-834C-6990-81E1-6879E4EB9C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E9E118-26AD-1CD0-C91F-6604F3FAB9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24902B-2E66-DC6F-C498-8035FDD075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012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15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F7980-389B-0071-0777-6B2511217E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49C4908-3138-C8A5-80AF-3F7D8165C39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AF26FB-1C2B-1B6C-2393-EECB3DFE4F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F5945-65C7-878D-74AA-F1925E2BEE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1359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83E28-C3F2-3F13-F979-A9F9505E2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90D6CFD-ECD1-FAE6-3F21-6BB0341F60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367865-3F63-88D9-D3A7-E0C703A946E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CB92E-6746-30FF-521D-3D5B20E02A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404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99D044-D5A2-9B65-2038-84A8B4FCAF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4D1369-E1B0-DF7E-BB7E-F641F753521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BEDD1F-10AE-49ED-9EEE-EE4D94D59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88D58-C8A6-68E4-5954-F1E2AF0EBD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496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08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47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800B7F-292C-72F9-79B5-C9E45F567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83252BA-B5C7-0C9B-5559-23C3632312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C29642-BBEE-2255-F9DA-142E48CC5B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AD63FE-2FED-EED5-9C90-B6E6CB1353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41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93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F26EA-1813-3C07-49A9-8B3A6E641B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9F812D-6E2C-3619-3EDD-B37E1AB114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60EA8E-A45A-7C57-B10F-3888B13499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CD817-80BE-2F20-4463-9A648C3057B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84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D2240-CAAD-545D-868C-444391473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7ABF2A0-6F42-F5F5-D9AB-47D855641A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1503B9-2D61-33CE-D7CC-155C17CC83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7A6E0-A864-CEA7-F9FB-B6E7263112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488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8330FC-8B13-C6DB-1E3B-DCBA391DC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ED564D-B894-A435-ED86-4BA44A9DF0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9EB94B-F6F1-1D6F-2076-B8E5C74327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B71B8E-090B-5F5B-23CD-CFC67C5097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611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F8DA6F-5686-C5E0-A86F-FA87776CB1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75ED38-0AF1-9C81-D725-95678081AA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FF009F8-828A-5640-4F1B-2FCA4BC7FD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EAF0A4-F7FF-B798-AE6B-4A94654D7E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958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673359-6F02-D332-1C04-B3BDBAF2E5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81FA04C-0886-8DA6-6E56-20FFCD3B25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DA5438-4BB8-BED4-0B5E-B4575C2C79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3B4A60-4AE4-47DC-ED37-1296DAE6B5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780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83013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58864" y="102021"/>
            <a:ext cx="9779183" cy="174441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58865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45085"/>
            <a:ext cx="9779183" cy="1600835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EED44-783E-8705-4119-D7E9F7D4F2B4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166087" y="2652713"/>
            <a:ext cx="9780587" cy="3436936"/>
          </a:xfrm>
        </p:spPr>
        <p:txBody>
          <a:bodyPr>
            <a:normAutofit/>
          </a:bodyPr>
          <a:lstStyle>
            <a:lvl1pPr marL="3429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1pPr>
            <a:lvl2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109728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371600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17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bIns="0"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601200" cy="1653371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843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69008"/>
            <a:ext cx="9779183" cy="1706563"/>
          </a:xfrm>
        </p:spPr>
        <p:txBody>
          <a:bodyPr anchor="b">
            <a:noAutofit/>
          </a:bodyPr>
          <a:lstStyle>
            <a:lvl1pPr>
              <a:defRPr sz="42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26B296A-EB6A-9BE9-E813-B15C46524F4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1167493" y="2023984"/>
            <a:ext cx="4663440" cy="3332832"/>
          </a:xfrm>
        </p:spPr>
        <p:txBody>
          <a:bodyPr>
            <a:normAutofit/>
          </a:bodyPr>
          <a:lstStyle>
            <a:lvl1pPr marL="530352" indent="-530352">
              <a:spcBef>
                <a:spcPts val="1000"/>
              </a:spcBef>
              <a:buFont typeface="+mj-lt"/>
              <a:buAutoNum type="arabicPeriod"/>
              <a:defRPr sz="2000">
                <a:solidFill>
                  <a:schemeClr val="bg1"/>
                </a:solidFill>
                <a:latin typeface="+mn-lt"/>
              </a:defRPr>
            </a:lvl1pPr>
            <a:lvl2pPr marL="1097280" indent="-530352">
              <a:spcBef>
                <a:spcPts val="1000"/>
              </a:spcBef>
              <a:buFont typeface="+mj-lt"/>
              <a:buAutoNum type="alphaLcPeriod"/>
              <a:defRPr sz="2000">
                <a:solidFill>
                  <a:schemeClr val="bg1"/>
                </a:solidFill>
                <a:latin typeface="+mn-lt"/>
              </a:defRPr>
            </a:lvl2pPr>
            <a:lvl3pPr marL="1645920" indent="-530352">
              <a:spcBef>
                <a:spcPts val="1000"/>
              </a:spcBef>
              <a:buFont typeface="+mj-lt"/>
              <a:buAutoNum type="arabicParenR"/>
              <a:defRPr sz="2000">
                <a:solidFill>
                  <a:schemeClr val="bg1"/>
                </a:solidFill>
                <a:latin typeface="+mn-lt"/>
              </a:defRPr>
            </a:lvl3pPr>
            <a:lvl4pPr marL="1920240" indent="-530352">
              <a:spcBef>
                <a:spcPts val="1000"/>
              </a:spcBef>
              <a:buFont typeface="+mj-lt"/>
              <a:buAutoNum type="alphaLcParenR"/>
              <a:defRPr sz="2000">
                <a:solidFill>
                  <a:schemeClr val="bg1"/>
                </a:solidFill>
                <a:latin typeface="+mn-lt"/>
              </a:defRPr>
            </a:lvl4pPr>
            <a:lvl5pPr marL="2560320" indent="-514350">
              <a:spcBef>
                <a:spcPts val="1000"/>
              </a:spcBef>
              <a:buFont typeface="+mj-lt"/>
              <a:buAutoNum type="romanLcPeriod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435B7D5-E7F8-1267-8942-3C97BE836B9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283235" y="2023984"/>
            <a:ext cx="4663440" cy="3332832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283464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2pPr>
            <a:lvl3pPr marL="566928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3pPr>
            <a:lvl4pPr marL="850392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4pPr>
            <a:lvl5pPr marL="1133856" indent="-283464"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42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2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62811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9/8/20XX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59" r:id="rId4"/>
    <p:sldLayoutId id="2147483668" r:id="rId5"/>
    <p:sldLayoutId id="2147483669" r:id="rId6"/>
    <p:sldLayoutId id="2147483661" r:id="rId7"/>
    <p:sldLayoutId id="2147483666" r:id="rId8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3830130"/>
          </a:xfrm>
        </p:spPr>
        <p:txBody>
          <a:bodyPr/>
          <a:lstStyle/>
          <a:p>
            <a:r>
              <a:rPr lang="en-US" dirty="0"/>
              <a:t>Career Exploration:</a:t>
            </a:r>
            <a:br>
              <a:rPr lang="en-US" dirty="0"/>
            </a:br>
            <a:r>
              <a:rPr lang="en-US" dirty="0"/>
              <a:t>DELETE AND ENTER YOUR CAREER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E19944B-3EAC-A7C1-AF7B-DC1D31B04DE9}"/>
              </a:ext>
            </a:extLst>
          </p:cNvPr>
          <p:cNvSpPr txBox="1">
            <a:spLocks/>
          </p:cNvSpPr>
          <p:nvPr/>
        </p:nvSpPr>
        <p:spPr>
          <a:xfrm>
            <a:off x="2572885" y="4457205"/>
            <a:ext cx="9779183" cy="174441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DELETE AND TYPE YOUR NAME</a:t>
            </a:r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20445-C23C-DD23-FDBF-83C4C1451B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4559B-39DD-1076-22FE-27156AE2A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933" y="903417"/>
            <a:ext cx="6245912" cy="3269447"/>
          </a:xfrm>
        </p:spPr>
        <p:txBody>
          <a:bodyPr/>
          <a:lstStyle/>
          <a:p>
            <a:r>
              <a:rPr lang="en-US" dirty="0"/>
              <a:t>Sample Budget of a CAREER</a:t>
            </a:r>
          </a:p>
        </p:txBody>
      </p:sp>
    </p:spTree>
    <p:extLst>
      <p:ext uri="{BB962C8B-B14F-4D97-AF65-F5344CB8AC3E}">
        <p14:creationId xmlns:p14="http://schemas.microsoft.com/office/powerpoint/2010/main" val="632310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54F52D-D70D-087B-5CCD-17F282209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1168576-9C21-72F0-0B8B-938A2321C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pPr marL="457200" lvl="1" algn="l" rtl="0">
              <a:lnSpc>
                <a:spcPct val="80000"/>
              </a:lnSpc>
              <a:spcBef>
                <a:spcPct val="0"/>
              </a:spcBef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Sample Budget for a CAREER</a:t>
            </a:r>
          </a:p>
        </p:txBody>
      </p:sp>
    </p:spTree>
    <p:extLst>
      <p:ext uri="{BB962C8B-B14F-4D97-AF65-F5344CB8AC3E}">
        <p14:creationId xmlns:p14="http://schemas.microsoft.com/office/powerpoint/2010/main" val="25097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AA093-E00B-31E9-0A13-71142E30E5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8640" y="1497306"/>
            <a:ext cx="6245912" cy="3269447"/>
          </a:xfrm>
        </p:spPr>
        <p:txBody>
          <a:bodyPr/>
          <a:lstStyle/>
          <a:p>
            <a:r>
              <a:rPr lang="en-US" dirty="0"/>
              <a:t>Where I’d like to be a CAREER and Why</a:t>
            </a:r>
          </a:p>
        </p:txBody>
      </p:sp>
    </p:spTree>
    <p:extLst>
      <p:ext uri="{BB962C8B-B14F-4D97-AF65-F5344CB8AC3E}">
        <p14:creationId xmlns:p14="http://schemas.microsoft.com/office/powerpoint/2010/main" val="4117153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1DAA54-784E-588F-EA7A-E9A0B13CB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D88E2C-D61A-2004-0BEB-7C57374B3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pPr marL="457200" lvl="1" algn="l" rtl="0">
              <a:lnSpc>
                <a:spcPct val="80000"/>
              </a:lnSpc>
              <a:spcBef>
                <a:spcPct val="0"/>
              </a:spcBef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Where I’d like to be a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CD86B-97E2-20EE-344A-692EC50ECFD1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ADD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1542027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D2146-D921-A972-6B72-58DBB0EBE0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D80AD-7954-4DBB-02EE-2DD3F912C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8640" y="1280489"/>
            <a:ext cx="6245912" cy="3269447"/>
          </a:xfrm>
        </p:spPr>
        <p:txBody>
          <a:bodyPr/>
          <a:lstStyle/>
          <a:p>
            <a:r>
              <a:rPr lang="en-US" dirty="0"/>
              <a:t>My 5-Year Plan to Become a CAREER</a:t>
            </a:r>
          </a:p>
        </p:txBody>
      </p:sp>
    </p:spTree>
    <p:extLst>
      <p:ext uri="{BB962C8B-B14F-4D97-AF65-F5344CB8AC3E}">
        <p14:creationId xmlns:p14="http://schemas.microsoft.com/office/powerpoint/2010/main" val="3260909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148C7A-C7FC-BB7F-C83A-0F41EA7F4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CA009FE-170B-8786-4115-1EC20CBFD8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pPr marL="457200" lvl="1" algn="l" rtl="0">
              <a:lnSpc>
                <a:spcPct val="80000"/>
              </a:lnSpc>
              <a:spcBef>
                <a:spcPct val="0"/>
              </a:spcBef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My 5-Year Plan to Becoming a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CC4B1-F3B7-19FC-0590-DF7D65C00D0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ADD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18240713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1C753FD-96EC-101A-B8A4-5F69A189B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252549"/>
            <a:ext cx="6220278" cy="3262811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609673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864" y="102021"/>
            <a:ext cx="9779183" cy="174441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865" y="2017467"/>
            <a:ext cx="9779182" cy="336681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316305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8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Why I chose ENTER YOUR CAREER</a:t>
            </a:r>
          </a:p>
          <a:p>
            <a:pPr marL="316305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8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Overview of career, including: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does a CAREER do day-to-day?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Education or certification needed to do the job professionally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Starting salary and opportunities for increasing salary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Schedule for someone doing job (i.e. 9-5, hourly, weekends, nights, etc.)</a:t>
            </a:r>
          </a:p>
          <a:p>
            <a:pPr marL="7429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2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Lifestyle that this job can allow (i.e. family-friendly, not much time for social life, continuing education needed, etc.)</a:t>
            </a:r>
          </a:p>
          <a:p>
            <a:pPr marL="316305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8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Budget overview</a:t>
            </a:r>
          </a:p>
          <a:p>
            <a:pPr marL="316305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8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Where I’d like to be a CAREER and why</a:t>
            </a:r>
          </a:p>
          <a:p>
            <a:pPr marL="316305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2800" kern="100" dirty="0">
                <a:effectLst/>
                <a:latin typeface="Sofia Pro" panose="020B0000000000000000" pitchFamily="34" charset="0"/>
                <a:ea typeface="Aptos" panose="020B0004020202020204" pitchFamily="34" charset="0"/>
                <a:cs typeface="Arial" panose="020B0604020202020204" pitchFamily="34" charset="0"/>
              </a:rPr>
              <a:t>Basic 5-year plan for being able to achieve this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5ECA45-3270-DF92-48DF-0F9E61B9B3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99B90-370D-9ECF-E284-81A2BDAE78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080" y="1412464"/>
            <a:ext cx="6245912" cy="3269447"/>
          </a:xfrm>
        </p:spPr>
        <p:txBody>
          <a:bodyPr/>
          <a:lstStyle/>
          <a:p>
            <a:r>
              <a:rPr lang="en-US" dirty="0"/>
              <a:t>Overview of the Teaching Profession</a:t>
            </a:r>
          </a:p>
        </p:txBody>
      </p:sp>
    </p:spTree>
    <p:extLst>
      <p:ext uri="{BB962C8B-B14F-4D97-AF65-F5344CB8AC3E}">
        <p14:creationId xmlns:p14="http://schemas.microsoft.com/office/powerpoint/2010/main" val="296020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F5EE67-DE83-C00F-F31C-58A2B4623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r>
              <a:rPr lang="en-US" dirty="0"/>
              <a:t>Why I chose ENTER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7743C-9A64-6DD7-26EC-7870E2484D2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ADD YOUR REASONS HERE</a:t>
            </a:r>
          </a:p>
        </p:txBody>
      </p:sp>
    </p:spTree>
    <p:extLst>
      <p:ext uri="{BB962C8B-B14F-4D97-AF65-F5344CB8AC3E}">
        <p14:creationId xmlns:p14="http://schemas.microsoft.com/office/powerpoint/2010/main" val="252933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CCCB71-0BD0-638B-3D38-AA0C83CD81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729C236-58CC-077B-3611-BB2147E6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r>
              <a:rPr lang="en-US" dirty="0"/>
              <a:t>What does a ENTER CAREER do day-to-day?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F7F61-BB7C-6D0F-3F5C-3D4954E7C16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ADD YOUR TASKS HERE</a:t>
            </a:r>
          </a:p>
        </p:txBody>
      </p:sp>
    </p:spTree>
    <p:extLst>
      <p:ext uri="{BB962C8B-B14F-4D97-AF65-F5344CB8AC3E}">
        <p14:creationId xmlns:p14="http://schemas.microsoft.com/office/powerpoint/2010/main" val="3932458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8419A-357D-80BD-4337-1D1CD32C9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987A4CE-6B33-2CB2-12A8-70EF3ECEC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pPr marL="457200" lvl="1" algn="l" rtl="0">
              <a:lnSpc>
                <a:spcPct val="80000"/>
              </a:lnSpc>
              <a:spcBef>
                <a:spcPct val="0"/>
              </a:spcBef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Education or certification needed to be a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EA420-869F-531E-9860-EDEB9AB26FDE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ADD NEEDED EDUCATION OR CERTIFICATION HERE</a:t>
            </a:r>
          </a:p>
        </p:txBody>
      </p:sp>
    </p:spTree>
    <p:extLst>
      <p:ext uri="{BB962C8B-B14F-4D97-AF65-F5344CB8AC3E}">
        <p14:creationId xmlns:p14="http://schemas.microsoft.com/office/powerpoint/2010/main" val="2777153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103AC-A605-5F87-764D-75304C23B4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E6A35C4-5310-C420-E51E-C025FFCCF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pPr marL="457200" lvl="1" algn="l" rtl="0">
              <a:lnSpc>
                <a:spcPct val="80000"/>
              </a:lnSpc>
              <a:spcBef>
                <a:spcPct val="0"/>
              </a:spcBef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Starting salary and opportunities for increasing salary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519B2-8E92-4D29-C7D9-52AFADC2F678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ADD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2447556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2A5A0-BC77-D66B-09D6-7F1B37EDE4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ABA4158-545C-F32F-61E4-69309FA2B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pPr marL="457200" lvl="1" algn="l" rtl="0">
              <a:lnSpc>
                <a:spcPct val="80000"/>
              </a:lnSpc>
              <a:spcBef>
                <a:spcPct val="0"/>
              </a:spcBef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Schedule for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43582-36E6-3703-C7E0-360D4F3078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ADD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448734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BBC786-9F37-E00F-85A9-950843B8A4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9622D6-4BF4-3CF1-CC01-5FCDAA6B4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45085"/>
            <a:ext cx="9779183" cy="1600835"/>
          </a:xfrm>
        </p:spPr>
        <p:txBody>
          <a:bodyPr/>
          <a:lstStyle/>
          <a:p>
            <a:pPr marL="457200" lvl="1" algn="l" rtl="0">
              <a:lnSpc>
                <a:spcPct val="80000"/>
              </a:lnSpc>
              <a:spcBef>
                <a:spcPct val="0"/>
              </a:spcBef>
            </a:pPr>
            <a:r>
              <a:rPr lang="en-US" sz="4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Lifestyle of a CAREER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2EB9D-DB7B-BD8B-4150-EA343E8F348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166813" y="2652713"/>
            <a:ext cx="9780587" cy="3436937"/>
          </a:xfrm>
        </p:spPr>
        <p:txBody>
          <a:bodyPr>
            <a:normAutofit/>
          </a:bodyPr>
          <a:lstStyle/>
          <a:p>
            <a:r>
              <a:rPr lang="en-US" dirty="0"/>
              <a:t>ADD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252971946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45331398_Win32_SL_V13" id="{C59E605D-C281-4A06-BDA0-E97A35AC3AA8}" vid="{25D1D206-DA25-4050-926A-BD6D3A1B50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5A8381C-73EB-48EA-B45F-7B7C8C7DF4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A6A711-2C3F-4EC0-B88B-62D740851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E98C35-9ECE-4425-BCBA-00E118C705C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{56E11954-8BB7-4BEC-AB3C-33C190EAC9F5}tf45331398_win32</Template>
  <TotalTime>14</TotalTime>
  <Words>244</Words>
  <Application>Microsoft Office PowerPoint</Application>
  <PresentationFormat>Widescreen</PresentationFormat>
  <Paragraphs>51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Courier New</vt:lpstr>
      <vt:lpstr>Sofia Pro</vt:lpstr>
      <vt:lpstr>Tenorite</vt:lpstr>
      <vt:lpstr>Custom</vt:lpstr>
      <vt:lpstr>Career Exploration: DELETE AND ENTER YOUR CAREER</vt:lpstr>
      <vt:lpstr>Agenda</vt:lpstr>
      <vt:lpstr>Overview of the Teaching Profession</vt:lpstr>
      <vt:lpstr>Why I chose ENTER CAREER</vt:lpstr>
      <vt:lpstr>What does a ENTER CAREER do day-to-day?</vt:lpstr>
      <vt:lpstr>Education or certification needed to be a CAREER</vt:lpstr>
      <vt:lpstr>Starting salary and opportunities for increasing salary</vt:lpstr>
      <vt:lpstr>Schedule for CAREER</vt:lpstr>
      <vt:lpstr>Lifestyle of a CAREER</vt:lpstr>
      <vt:lpstr>Sample Budget of a CAREER</vt:lpstr>
      <vt:lpstr>Sample Budget for a CAREER</vt:lpstr>
      <vt:lpstr>Where I’d like to be a CAREER and Why</vt:lpstr>
      <vt:lpstr>Where I’d like to be a CAREER</vt:lpstr>
      <vt:lpstr>My 5-Year Plan to Become a CAREER</vt:lpstr>
      <vt:lpstr>My 5-Year Plan to Becoming a CAREER</vt:lpstr>
      <vt:lpstr>Thank you</vt:lpstr>
    </vt:vector>
  </TitlesOfParts>
  <Company>Utica Community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GRILLO, BETH</dc:creator>
  <cp:lastModifiedBy>GRILLO, BETH</cp:lastModifiedBy>
  <cp:revision>1</cp:revision>
  <dcterms:created xsi:type="dcterms:W3CDTF">2025-01-28T17:29:11Z</dcterms:created>
  <dcterms:modified xsi:type="dcterms:W3CDTF">2025-01-28T17:43:31Z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